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3" r:id="rId5"/>
    <p:sldId id="1144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4" d="100"/>
          <a:sy n="104" d="100"/>
        </p:scale>
        <p:origin x="79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本文主要介绍了春节被正式列入联合国教科文组织《人类非物质文化遗产名录》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我们应该感到自豪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并且要积极地保护并传播它。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095" y="917180"/>
            <a:ext cx="10634223" cy="135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53253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 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excited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like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knew the Spring Festival was successfully inscribed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intangible cultural heritage list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被列入非物质文化遗产名录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people will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Festival and its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bridge that connects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 activities like “Happy Spring Festival” and “Spring Festival Around the World” have reached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 countries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regions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be proud of our Spring Festival and try our best to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543368" y="896997"/>
            <a:ext cx="7128792" cy="36000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12315" y="1727967"/>
            <a:ext cx="16802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was </a:t>
            </a:r>
            <a:r>
              <a:rPr lang="en-US" altLang="zh-CN" sz="2400" dirty="0" smtClean="0"/>
              <a:t>excited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4077072"/>
            <a:ext cx="11481215" cy="161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/>
              <a:t>1. 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考查短语。句意：当我知道春节被成功列入《人类非物质文化遗产名录》时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我很激动。根据句意可知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这里填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激动</a:t>
            </a:r>
            <a:r>
              <a:rPr lang="en-US" altLang="zh-CN" sz="2400" dirty="0">
                <a:cs typeface="Times New Roman" panose="02020603050405020304" pitchFamily="18" charset="0"/>
              </a:rPr>
              <a:t>”be excited,</a:t>
            </a:r>
            <a:r>
              <a:rPr lang="zh-CN" altLang="zh-CN" sz="2400" dirty="0">
                <a:cs typeface="Times New Roman" panose="02020603050405020304" pitchFamily="18" charset="0"/>
              </a:rPr>
              <a:t>根据</a:t>
            </a:r>
            <a:r>
              <a:rPr lang="en-US" altLang="zh-CN" sz="2400" dirty="0">
                <a:cs typeface="Times New Roman" panose="02020603050405020304" pitchFamily="18" charset="0"/>
              </a:rPr>
              <a:t>“knew”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本句为一般过去时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主语为</a:t>
            </a:r>
            <a:r>
              <a:rPr lang="en-US" altLang="zh-CN" sz="2400" dirty="0" err="1">
                <a:cs typeface="Times New Roman" panose="02020603050405020304" pitchFamily="18" charset="0"/>
              </a:rPr>
              <a:t>I,be</a:t>
            </a:r>
            <a:r>
              <a:rPr lang="zh-CN" altLang="zh-CN" sz="2400" dirty="0">
                <a:cs typeface="Times New Roman" panose="02020603050405020304" pitchFamily="18" charset="0"/>
              </a:rPr>
              <a:t>动词用</a:t>
            </a:r>
            <a:r>
              <a:rPr lang="en-US" altLang="zh-CN" sz="2400" dirty="0">
                <a:cs typeface="Times New Roman" panose="02020603050405020304" pitchFamily="18" charset="0"/>
              </a:rPr>
              <a:t>was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was excited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77949" y="2214754"/>
            <a:ext cx="17347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know about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5487" y="5571915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2.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考查短语。句意：更多的人将会了解春节和它的美好价值。根据句意可知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这里填</a:t>
            </a:r>
            <a:r>
              <a:rPr lang="en-US" altLang="zh-CN" sz="2400" dirty="0">
                <a:cs typeface="Times New Roman" panose="02020603050405020304" pitchFamily="18" charset="0"/>
              </a:rPr>
              <a:t>know about“</a:t>
            </a:r>
            <a:r>
              <a:rPr lang="zh-CN" altLang="zh-CN" sz="2400" dirty="0">
                <a:cs typeface="Times New Roman" panose="02020603050405020304" pitchFamily="18" charset="0"/>
              </a:rPr>
              <a:t>了解</a:t>
            </a:r>
            <a:r>
              <a:rPr lang="en-US" altLang="zh-CN" sz="2400" dirty="0">
                <a:cs typeface="Times New Roman" panose="02020603050405020304" pitchFamily="18" charset="0"/>
              </a:rPr>
              <a:t>”,“will”</a:t>
            </a:r>
            <a:r>
              <a:rPr lang="zh-CN" altLang="zh-CN" sz="2400" dirty="0">
                <a:cs typeface="Times New Roman" panose="02020603050405020304" pitchFamily="18" charset="0"/>
              </a:rPr>
              <a:t>后接动词原形。故填</a:t>
            </a:r>
            <a:r>
              <a:rPr lang="en-US" altLang="zh-CN" sz="2400" dirty="0">
                <a:cs typeface="Times New Roman" panose="02020603050405020304" pitchFamily="18" charset="0"/>
              </a:rPr>
              <a:t>know about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53253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 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excited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like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knew the Spring Festival was successfully inscribed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intangible cultural heritage list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被列入非物质文化遗产名录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people will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Festival and its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bridge that connects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 activities like “Happy Spring Festival” and “Spring Festival Around the World” have reached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 countries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regions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be proud of our Spring Festival and try our best to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543368" y="896997"/>
            <a:ext cx="7128792" cy="36000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15686" y="2205701"/>
            <a:ext cx="944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is like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104596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3.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考查短语。句意：它就像一座连接不同文化的桥梁。根据句意可知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这里填</a:t>
            </a:r>
            <a:r>
              <a:rPr lang="en-US" altLang="zh-CN" sz="2400" dirty="0">
                <a:cs typeface="Times New Roman" panose="02020603050405020304" pitchFamily="18" charset="0"/>
              </a:rPr>
              <a:t>be like“</a:t>
            </a:r>
            <a:r>
              <a:rPr lang="zh-CN" altLang="zh-CN" sz="2400" dirty="0">
                <a:cs typeface="Times New Roman" panose="02020603050405020304" pitchFamily="18" charset="0"/>
              </a:rPr>
              <a:t>就像</a:t>
            </a:r>
            <a:r>
              <a:rPr lang="en-US" altLang="zh-CN" sz="2400" dirty="0">
                <a:cs typeface="Times New Roman" panose="02020603050405020304" pitchFamily="18" charset="0"/>
              </a:rPr>
              <a:t>”,</a:t>
            </a:r>
            <a:r>
              <a:rPr lang="zh-CN" altLang="zh-CN" sz="2400" dirty="0">
                <a:cs typeface="Times New Roman" panose="02020603050405020304" pitchFamily="18" charset="0"/>
              </a:rPr>
              <a:t>本段时态为一般现在时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主语为</a:t>
            </a:r>
            <a:r>
              <a:rPr lang="en-US" altLang="zh-CN" sz="2400" dirty="0" err="1">
                <a:cs typeface="Times New Roman" panose="02020603050405020304" pitchFamily="18" charset="0"/>
              </a:rPr>
              <a:t>it,be</a:t>
            </a:r>
            <a:r>
              <a:rPr lang="zh-CN" altLang="zh-CN" sz="2400" dirty="0">
                <a:cs typeface="Times New Roman" panose="02020603050405020304" pitchFamily="18" charset="0"/>
              </a:rPr>
              <a:t>动词用</a:t>
            </a:r>
            <a:r>
              <a:rPr lang="en-US" altLang="zh-CN" sz="2400" dirty="0">
                <a:cs typeface="Times New Roman" panose="02020603050405020304" pitchFamily="18" charset="0"/>
              </a:rPr>
              <a:t>is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is like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581108" y="3171008"/>
            <a:ext cx="15384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more than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65487" y="5085184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4. </a:t>
            </a:r>
            <a:r>
              <a:rPr lang="en-US" altLang="zh-CN" sz="2400" spc="-1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4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spc="-100" dirty="0">
                <a:cs typeface="Times New Roman" panose="02020603050405020304" pitchFamily="18" charset="0"/>
              </a:rPr>
              <a:t>]</a:t>
            </a:r>
            <a:r>
              <a:rPr lang="zh-CN" altLang="zh-CN" sz="2400" spc="-100" dirty="0">
                <a:cs typeface="Times New Roman" panose="02020603050405020304" pitchFamily="18" charset="0"/>
              </a:rPr>
              <a:t>考查短语。句意：许多有趣的活动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如</a:t>
            </a:r>
            <a:r>
              <a:rPr lang="en-US" altLang="zh-CN" sz="24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spc="-100" dirty="0">
                <a:cs typeface="Times New Roman" panose="02020603050405020304" pitchFamily="18" charset="0"/>
              </a:rPr>
              <a:t>快乐春节</a:t>
            </a:r>
            <a:r>
              <a:rPr lang="en-US" altLang="zh-CN" sz="24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spc="-100" dirty="0">
                <a:cs typeface="Times New Roman" panose="02020603050405020304" pitchFamily="18" charset="0"/>
              </a:rPr>
              <a:t>和</a:t>
            </a:r>
            <a:r>
              <a:rPr lang="en-US" altLang="zh-CN" sz="24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spc="-100" dirty="0">
                <a:cs typeface="Times New Roman" panose="02020603050405020304" pitchFamily="18" charset="0"/>
              </a:rPr>
              <a:t>世界各地的春节</a:t>
            </a:r>
            <a:r>
              <a:rPr lang="en-US" altLang="zh-CN" sz="24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spc="-100" dirty="0">
                <a:cs typeface="Times New Roman" panose="02020603050405020304" pitchFamily="18" charset="0"/>
              </a:rPr>
              <a:t>已经覆盖了</a:t>
            </a:r>
            <a:r>
              <a:rPr lang="en-US" altLang="zh-CN" sz="2400" spc="-100" dirty="0">
                <a:cs typeface="Times New Roman" panose="02020603050405020304" pitchFamily="18" charset="0"/>
              </a:rPr>
              <a:t>200</a:t>
            </a:r>
            <a:r>
              <a:rPr lang="zh-CN" altLang="zh-CN" sz="2400" spc="-100" dirty="0">
                <a:cs typeface="Times New Roman" panose="02020603050405020304" pitchFamily="18" charset="0"/>
              </a:rPr>
              <a:t>多个国家和地区。根据句意可知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这里填</a:t>
            </a:r>
            <a:r>
              <a:rPr lang="en-US" altLang="zh-CN" sz="2400" spc="-100" dirty="0">
                <a:cs typeface="Times New Roman" panose="02020603050405020304" pitchFamily="18" charset="0"/>
              </a:rPr>
              <a:t>more than</a:t>
            </a:r>
            <a:r>
              <a:rPr lang="en-US" altLang="zh-CN" sz="24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spc="-100" dirty="0">
                <a:cs typeface="Times New Roman" panose="02020603050405020304" pitchFamily="18" charset="0"/>
              </a:rPr>
              <a:t>超过</a:t>
            </a:r>
            <a:r>
              <a:rPr lang="en-US" altLang="zh-CN" sz="24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spc="-100" dirty="0">
                <a:cs typeface="Times New Roman" panose="02020603050405020304" pitchFamily="18" charset="0"/>
              </a:rPr>
              <a:t>more than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78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53253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 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excited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like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knew the Spring Festival was successfully inscribed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intangible cultural heritage list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被列入非物质文化遗产名录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people will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Festival and its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bridge that connects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 activities like “Happy Spring Festival” and “Spring Festival Around the World” have reached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 countries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regions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be proud of our Spring Festival and try our best to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543368" y="896997"/>
            <a:ext cx="7128792" cy="36000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7574" y="3591488"/>
            <a:ext cx="1152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pass on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4100879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考查短语。句意：我们应该为我们的春节感到自豪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并且要尽力传播它。根据句意可知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这里填</a:t>
            </a:r>
            <a:r>
              <a:rPr lang="en-US" altLang="zh-CN" sz="2400" dirty="0">
                <a:cs typeface="Times New Roman" panose="02020603050405020304" pitchFamily="18" charset="0"/>
              </a:rPr>
              <a:t>pass on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传播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,try one’s best to do </a:t>
            </a:r>
            <a:r>
              <a:rPr lang="en-US" altLang="zh-CN" sz="2400" dirty="0" err="1">
                <a:cs typeface="Times New Roman" panose="02020603050405020304" pitchFamily="18" charset="0"/>
              </a:rPr>
              <a:t>sth</a:t>
            </a:r>
            <a:r>
              <a:rPr lang="zh-CN" altLang="zh-CN" sz="2400" dirty="0">
                <a:cs typeface="Times New Roman" panose="02020603050405020304" pitchFamily="18" charset="0"/>
              </a:rPr>
              <a:t>尽力做某事。故填</a:t>
            </a:r>
            <a:r>
              <a:rPr lang="en-US" altLang="zh-CN" sz="2400" dirty="0">
                <a:cs typeface="Times New Roman" panose="02020603050405020304" pitchFamily="18" charset="0"/>
              </a:rPr>
              <a:t>pass on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0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322</Words>
  <Application>Microsoft Office PowerPoint</Application>
  <PresentationFormat>自定义</PresentationFormat>
  <Paragraphs>19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457</cp:revision>
  <dcterms:created xsi:type="dcterms:W3CDTF">2020-11-06T05:24:00Z</dcterms:created>
  <dcterms:modified xsi:type="dcterms:W3CDTF">2025-09-17T11:51:21Z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